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11"/>
  </p:notesMasterIdLst>
  <p:handoutMasterIdLst>
    <p:handoutMasterId r:id="rId12"/>
  </p:handoutMasterIdLst>
  <p:sldIdLst>
    <p:sldId id="256" r:id="rId2"/>
    <p:sldId id="259" r:id="rId3"/>
    <p:sldId id="270" r:id="rId4"/>
    <p:sldId id="269" r:id="rId5"/>
    <p:sldId id="279" r:id="rId6"/>
    <p:sldId id="277" r:id="rId7"/>
    <p:sldId id="280" r:id="rId8"/>
    <p:sldId id="278" r:id="rId9"/>
    <p:sldId id="27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5FF"/>
    <a:srgbClr val="FFD9FC"/>
    <a:srgbClr val="FFF7FE"/>
    <a:srgbClr val="EE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p:restoredTop sz="96291"/>
  </p:normalViewPr>
  <p:slideViewPr>
    <p:cSldViewPr snapToGrid="0">
      <p:cViewPr varScale="1">
        <p:scale>
          <a:sx n="164" d="100"/>
          <a:sy n="164" d="100"/>
        </p:scale>
        <p:origin x="268" y="92"/>
      </p:cViewPr>
      <p:guideLst/>
    </p:cSldViewPr>
  </p:slideViewPr>
  <p:notesTextViewPr>
    <p:cViewPr>
      <p:scale>
        <a:sx n="1" d="1"/>
        <a:sy n="1" d="1"/>
      </p:scale>
      <p:origin x="0" y="0"/>
    </p:cViewPr>
  </p:notesTextViewPr>
  <p:notesViewPr>
    <p:cSldViewPr snapToGrid="0">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3B20B0E-4DE3-35CE-BFAB-52FFB48B83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73DD6C8-7F0B-F1F9-91F4-398B4FCF2C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813EAE-87C1-9D40-BDA7-4F2E9DFD3A4A}" type="datetimeFigureOut">
              <a:rPr lang="fr-FR" smtClean="0"/>
              <a:t>23/03/2025</a:t>
            </a:fld>
            <a:endParaRPr lang="fr-FR"/>
          </a:p>
        </p:txBody>
      </p:sp>
      <p:sp>
        <p:nvSpPr>
          <p:cNvPr id="4" name="Espace réservé du pied de page 3">
            <a:extLst>
              <a:ext uri="{FF2B5EF4-FFF2-40B4-BE49-F238E27FC236}">
                <a16:creationId xmlns:a16="http://schemas.microsoft.com/office/drawing/2014/main" id="{9FA0A84D-13ED-9E26-5B3B-DE896209AF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607C2A8-499F-6045-2530-32E84ACDF5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95E8AE-0727-4841-9E0D-1CD26B6AD3DC}" type="slidenum">
              <a:rPr lang="fr-FR" smtClean="0"/>
              <a:t>‹N°›</a:t>
            </a:fld>
            <a:endParaRPr lang="fr-FR"/>
          </a:p>
        </p:txBody>
      </p:sp>
    </p:spTree>
    <p:extLst>
      <p:ext uri="{BB962C8B-B14F-4D97-AF65-F5344CB8AC3E}">
        <p14:creationId xmlns:p14="http://schemas.microsoft.com/office/powerpoint/2010/main" val="3952598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05346-A4EF-1342-BAE0-0691272CA632}" type="datetimeFigureOut">
              <a:rPr lang="fr-FR" smtClean="0"/>
              <a:t>23/03/2025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8ACD9-B4D6-3744-9E51-25AFBF6015A8}" type="slidenum">
              <a:rPr lang="fr-FR" smtClean="0"/>
              <a:t>‹N°›</a:t>
            </a:fld>
            <a:endParaRPr lang="fr-FR"/>
          </a:p>
        </p:txBody>
      </p:sp>
    </p:spTree>
    <p:extLst>
      <p:ext uri="{BB962C8B-B14F-4D97-AF65-F5344CB8AC3E}">
        <p14:creationId xmlns:p14="http://schemas.microsoft.com/office/powerpoint/2010/main" val="1078942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F8ACD9-B4D6-3744-9E51-25AFBF6015A8}" type="slidenum">
              <a:rPr lang="fr-FR" smtClean="0"/>
              <a:t>1</a:t>
            </a:fld>
            <a:endParaRPr lang="fr-FR"/>
          </a:p>
        </p:txBody>
      </p:sp>
    </p:spTree>
    <p:extLst>
      <p:ext uri="{BB962C8B-B14F-4D97-AF65-F5344CB8AC3E}">
        <p14:creationId xmlns:p14="http://schemas.microsoft.com/office/powerpoint/2010/main" val="87957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F8ACD9-B4D6-3744-9E51-25AFBF6015A8}" type="slidenum">
              <a:rPr lang="fr-FR" smtClean="0"/>
              <a:t>2</a:t>
            </a:fld>
            <a:endParaRPr lang="fr-FR"/>
          </a:p>
        </p:txBody>
      </p:sp>
    </p:spTree>
    <p:extLst>
      <p:ext uri="{BB962C8B-B14F-4D97-AF65-F5344CB8AC3E}">
        <p14:creationId xmlns:p14="http://schemas.microsoft.com/office/powerpoint/2010/main" val="9625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dirty="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347900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83519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26630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98403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17093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2813592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955661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24629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65439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517E39C-758A-E54C-8C97-79E1FD0AE26C}" type="datetimeFigureOut">
              <a:rPr lang="fr-FR" smtClean="0"/>
              <a:t>23/03/2025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310792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517E39C-758A-E54C-8C97-79E1FD0AE26C}" type="datetimeFigureOut">
              <a:rPr lang="fr-FR" smtClean="0"/>
              <a:t>23/03/2025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01720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517E39C-758A-E54C-8C97-79E1FD0AE26C}" type="datetimeFigureOut">
              <a:rPr lang="fr-FR" smtClean="0"/>
              <a:t>23/03/2025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32839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517E39C-758A-E54C-8C97-79E1FD0AE26C}" type="datetimeFigureOut">
              <a:rPr lang="fr-FR" smtClean="0"/>
              <a:t>23/03/2025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36072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7E39C-758A-E54C-8C97-79E1FD0AE26C}" type="datetimeFigureOut">
              <a:rPr lang="fr-FR" smtClean="0"/>
              <a:t>23/03/2025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3938734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517E39C-758A-E54C-8C97-79E1FD0AE26C}" type="datetimeFigureOut">
              <a:rPr lang="fr-FR" smtClean="0"/>
              <a:t>23/03/2025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1013373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517E39C-758A-E54C-8C97-79E1FD0AE26C}" type="datetimeFigureOut">
              <a:rPr lang="fr-FR" smtClean="0"/>
              <a:t>23/03/2025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8BF63D4-B751-0248-A39E-4E081086D9DE}" type="slidenum">
              <a:rPr lang="fr-FR" smtClean="0"/>
              <a:t>‹N°›</a:t>
            </a:fld>
            <a:endParaRPr lang="fr-FR"/>
          </a:p>
        </p:txBody>
      </p:sp>
    </p:spTree>
    <p:extLst>
      <p:ext uri="{BB962C8B-B14F-4D97-AF65-F5344CB8AC3E}">
        <p14:creationId xmlns:p14="http://schemas.microsoft.com/office/powerpoint/2010/main" val="213235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517E39C-758A-E54C-8C97-79E1FD0AE26C}" type="datetimeFigureOut">
              <a:rPr lang="fr-FR" smtClean="0"/>
              <a:t>23/03/2025</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8BF63D4-B751-0248-A39E-4E081086D9DE}" type="slidenum">
              <a:rPr lang="fr-FR" smtClean="0"/>
              <a:t>‹N°›</a:t>
            </a:fld>
            <a:endParaRPr lang="fr-FR"/>
          </a:p>
        </p:txBody>
      </p:sp>
    </p:spTree>
    <p:extLst>
      <p:ext uri="{BB962C8B-B14F-4D97-AF65-F5344CB8AC3E}">
        <p14:creationId xmlns:p14="http://schemas.microsoft.com/office/powerpoint/2010/main" val="348526079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fil pour CHU Dijon Bourgogne">
            <a:extLst>
              <a:ext uri="{FF2B5EF4-FFF2-40B4-BE49-F238E27FC236}">
                <a16:creationId xmlns:a16="http://schemas.microsoft.com/office/drawing/2014/main" id="{C96224D0-999E-7815-ECF5-B0D643D0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52" y="131145"/>
            <a:ext cx="2145412" cy="21454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8190B6F-B3A8-CC9C-8216-C649BAB4670A}"/>
              </a:ext>
            </a:extLst>
          </p:cNvPr>
          <p:cNvPicPr>
            <a:picLocks noChangeAspect="1"/>
          </p:cNvPicPr>
          <p:nvPr/>
        </p:nvPicPr>
        <p:blipFill>
          <a:blip r:embed="rId4"/>
          <a:stretch>
            <a:fillRect/>
          </a:stretch>
        </p:blipFill>
        <p:spPr>
          <a:xfrm>
            <a:off x="1689315" y="2312711"/>
            <a:ext cx="9177035" cy="4158433"/>
          </a:xfrm>
          <a:prstGeom prst="rect">
            <a:avLst/>
          </a:prstGeom>
        </p:spPr>
      </p:pic>
    </p:spTree>
    <p:extLst>
      <p:ext uri="{BB962C8B-B14F-4D97-AF65-F5344CB8AC3E}">
        <p14:creationId xmlns:p14="http://schemas.microsoft.com/office/powerpoint/2010/main" val="423105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2742625-3CE7-7988-B46F-F3E8D997709E}"/>
              </a:ext>
            </a:extLst>
          </p:cNvPr>
          <p:cNvPicPr>
            <a:picLocks noChangeAspect="1"/>
          </p:cNvPicPr>
          <p:nvPr/>
        </p:nvPicPr>
        <p:blipFill>
          <a:blip r:embed="rId3"/>
          <a:stretch>
            <a:fillRect/>
          </a:stretch>
        </p:blipFill>
        <p:spPr>
          <a:xfrm>
            <a:off x="5273166" y="800428"/>
            <a:ext cx="6558499" cy="3132681"/>
          </a:xfrm>
          <a:prstGeom prst="rect">
            <a:avLst/>
          </a:prstGeom>
        </p:spPr>
      </p:pic>
      <p:sp>
        <p:nvSpPr>
          <p:cNvPr id="11" name="Espace réservé du contenu 2">
            <a:extLst>
              <a:ext uri="{FF2B5EF4-FFF2-40B4-BE49-F238E27FC236}">
                <a16:creationId xmlns:a16="http://schemas.microsoft.com/office/drawing/2014/main" id="{742FDB6F-322E-741A-31D7-0B635945C36F}"/>
              </a:ext>
            </a:extLst>
          </p:cNvPr>
          <p:cNvSpPr>
            <a:spLocks noGrp="1"/>
          </p:cNvSpPr>
          <p:nvPr>
            <p:ph idx="1"/>
          </p:nvPr>
        </p:nvSpPr>
        <p:spPr>
          <a:xfrm>
            <a:off x="852738" y="4374396"/>
            <a:ext cx="8744588" cy="2048359"/>
          </a:xfrm>
        </p:spPr>
        <p:txBody>
          <a:bodyPr>
            <a:normAutofit/>
          </a:bodyPr>
          <a:lstStyle/>
          <a:p>
            <a:pPr>
              <a:buFont typeface="Wingdings" pitchFamily="2" charset="2"/>
              <a:buChar char="Ø"/>
            </a:pPr>
            <a:r>
              <a:rPr lang="fr-FR" dirty="0">
                <a:solidFill>
                  <a:schemeClr val="tx1"/>
                </a:solidFill>
              </a:rPr>
              <a:t>Données tabulaires </a:t>
            </a:r>
          </a:p>
          <a:p>
            <a:pPr>
              <a:buFont typeface="Wingdings" pitchFamily="2" charset="2"/>
              <a:buChar char="Ø"/>
            </a:pPr>
            <a:r>
              <a:rPr lang="fr-FR" dirty="0">
                <a:solidFill>
                  <a:schemeClr val="tx1"/>
                </a:solidFill>
              </a:rPr>
              <a:t>Enregistrement des flux de transport patients dans le CHU</a:t>
            </a:r>
          </a:p>
          <a:p>
            <a:pPr>
              <a:buFont typeface="Wingdings" pitchFamily="2" charset="2"/>
              <a:buChar char="Ø"/>
            </a:pPr>
            <a:r>
              <a:rPr lang="fr-FR" dirty="0">
                <a:solidFill>
                  <a:schemeClr val="tx1"/>
                </a:solidFill>
              </a:rPr>
              <a:t>Des millions d’enregistrement</a:t>
            </a:r>
          </a:p>
          <a:p>
            <a:pPr>
              <a:buFont typeface="Wingdings" pitchFamily="2" charset="2"/>
              <a:buChar char="Ø"/>
            </a:pPr>
            <a:r>
              <a:rPr lang="fr-FR" dirty="0">
                <a:solidFill>
                  <a:schemeClr val="tx1"/>
                </a:solidFill>
              </a:rPr>
              <a:t>Heures d’entrées, heures de sorties</a:t>
            </a:r>
          </a:p>
          <a:p>
            <a:pPr>
              <a:buFont typeface="Wingdings" pitchFamily="2" charset="2"/>
              <a:buChar char="Ø"/>
            </a:pPr>
            <a:r>
              <a:rPr lang="fr-FR" dirty="0">
                <a:solidFill>
                  <a:schemeClr val="tx1"/>
                </a:solidFill>
              </a:rPr>
              <a:t>Salles d’entrée, salle d’arrivée</a:t>
            </a:r>
          </a:p>
          <a:p>
            <a:pPr marL="457200" lvl="1" indent="0">
              <a:buNone/>
            </a:pPr>
            <a:endParaRPr lang="fr-FR" dirty="0">
              <a:solidFill>
                <a:schemeClr val="accent1"/>
              </a:solidFill>
            </a:endParaRPr>
          </a:p>
        </p:txBody>
      </p:sp>
      <p:sp>
        <p:nvSpPr>
          <p:cNvPr id="13" name="ZoneTexte 12">
            <a:extLst>
              <a:ext uri="{FF2B5EF4-FFF2-40B4-BE49-F238E27FC236}">
                <a16:creationId xmlns:a16="http://schemas.microsoft.com/office/drawing/2014/main" id="{2C268F0F-EA7E-B356-7AC6-9FDCB5478F1B}"/>
              </a:ext>
            </a:extLst>
          </p:cNvPr>
          <p:cNvSpPr txBox="1"/>
          <p:nvPr/>
        </p:nvSpPr>
        <p:spPr>
          <a:xfrm>
            <a:off x="413610" y="684604"/>
            <a:ext cx="4937179" cy="1200329"/>
          </a:xfrm>
          <a:prstGeom prst="rect">
            <a:avLst/>
          </a:prstGeom>
          <a:noFill/>
        </p:spPr>
        <p:txBody>
          <a:bodyPr wrap="square">
            <a:spAutoFit/>
          </a:bodyPr>
          <a:lstStyle/>
          <a:p>
            <a:r>
              <a:rPr lang="fr-FR" i="1" dirty="0"/>
              <a:t>Le département « transport patients » du CHU Dijon Bourgogne dispose d’un logiciel de gestion de l’activité depuis 1989  avec  un recueil de plus de 400 000 données par an</a:t>
            </a:r>
          </a:p>
        </p:txBody>
      </p:sp>
    </p:spTree>
    <p:extLst>
      <p:ext uri="{BB962C8B-B14F-4D97-AF65-F5344CB8AC3E}">
        <p14:creationId xmlns:p14="http://schemas.microsoft.com/office/powerpoint/2010/main" val="150887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79C9A8-5614-2832-D32A-92ECEF559416}"/>
              </a:ext>
            </a:extLst>
          </p:cNvPr>
          <p:cNvSpPr>
            <a:spLocks noGrp="1"/>
          </p:cNvSpPr>
          <p:nvPr>
            <p:ph type="title"/>
          </p:nvPr>
        </p:nvSpPr>
        <p:spPr/>
        <p:txBody>
          <a:bodyPr/>
          <a:lstStyle/>
          <a:p>
            <a:r>
              <a:rPr lang="fr-FR" sz="4800" b="1" dirty="0"/>
              <a:t>E</a:t>
            </a:r>
            <a:r>
              <a:rPr lang="fr-FR" dirty="0"/>
              <a:t>tat des lieux</a:t>
            </a:r>
            <a:r>
              <a:rPr lang="fr-FR" b="1" dirty="0"/>
              <a:t> </a:t>
            </a:r>
            <a:r>
              <a:rPr lang="fr-FR" dirty="0"/>
              <a:t>de l’existant </a:t>
            </a:r>
          </a:p>
        </p:txBody>
      </p:sp>
      <p:sp>
        <p:nvSpPr>
          <p:cNvPr id="3" name="Espace réservé du contenu 2">
            <a:extLst>
              <a:ext uri="{FF2B5EF4-FFF2-40B4-BE49-F238E27FC236}">
                <a16:creationId xmlns:a16="http://schemas.microsoft.com/office/drawing/2014/main" id="{F3C4A2A6-B915-067A-BBA9-39D55E95EFCA}"/>
              </a:ext>
            </a:extLst>
          </p:cNvPr>
          <p:cNvSpPr>
            <a:spLocks noGrp="1"/>
          </p:cNvSpPr>
          <p:nvPr>
            <p:ph idx="1"/>
          </p:nvPr>
        </p:nvSpPr>
        <p:spPr>
          <a:xfrm>
            <a:off x="1154955" y="2603500"/>
            <a:ext cx="7791338" cy="3416300"/>
          </a:xfrm>
        </p:spPr>
        <p:txBody>
          <a:bodyPr>
            <a:normAutofit/>
          </a:bodyPr>
          <a:lstStyle/>
          <a:p>
            <a:r>
              <a:rPr lang="fr-FR" i="1" dirty="0"/>
              <a:t>Le département « transport patients » du CHU Dijon Bourgogne dispose d’un logiciel de gestion de l’activité depuis 1989  avec  un recueil de plus de 400 000 données par an</a:t>
            </a:r>
          </a:p>
          <a:p>
            <a:pPr marL="0" indent="0">
              <a:buNone/>
            </a:pPr>
            <a:endParaRPr lang="fr-FR" i="1" dirty="0"/>
          </a:p>
          <a:p>
            <a:r>
              <a:rPr lang="fr-FR" i="1" dirty="0"/>
              <a:t>Existence d’une modélisation du CHU  par un fichier .BIM </a:t>
            </a:r>
          </a:p>
          <a:p>
            <a:pPr marL="0" indent="0">
              <a:buNone/>
            </a:pPr>
            <a:endParaRPr lang="fr-FR" i="1" dirty="0"/>
          </a:p>
          <a:p>
            <a:r>
              <a:rPr lang="fr-FR" i="1" dirty="0"/>
              <a:t>Pas de correspondance  entre   la localisation  des UF (unité fonctionnelle)  du logiciel de gestion d’activités avec la localisation des salles du fichier .BIM sachant qu’ une UF est composée de plusieurs salles </a:t>
            </a:r>
          </a:p>
          <a:p>
            <a:pPr marL="0" indent="0">
              <a:buNone/>
            </a:pPr>
            <a:endParaRPr lang="fr-FR" dirty="0"/>
          </a:p>
        </p:txBody>
      </p:sp>
      <p:pic>
        <p:nvPicPr>
          <p:cNvPr id="4" name="Image 3">
            <a:extLst>
              <a:ext uri="{FF2B5EF4-FFF2-40B4-BE49-F238E27FC236}">
                <a16:creationId xmlns:a16="http://schemas.microsoft.com/office/drawing/2014/main" id="{F38C0DED-A7DB-EE5C-FD63-D03DD7F56083}"/>
              </a:ext>
            </a:extLst>
          </p:cNvPr>
          <p:cNvPicPr>
            <a:picLocks noChangeAspect="1"/>
          </p:cNvPicPr>
          <p:nvPr/>
        </p:nvPicPr>
        <p:blipFill>
          <a:blip r:embed="rId2"/>
          <a:stretch>
            <a:fillRect/>
          </a:stretch>
        </p:blipFill>
        <p:spPr>
          <a:xfrm>
            <a:off x="7227995" y="285496"/>
            <a:ext cx="2046007" cy="1969007"/>
          </a:xfrm>
          <a:prstGeom prst="rect">
            <a:avLst/>
          </a:prstGeom>
        </p:spPr>
      </p:pic>
    </p:spTree>
    <p:extLst>
      <p:ext uri="{BB962C8B-B14F-4D97-AF65-F5344CB8AC3E}">
        <p14:creationId xmlns:p14="http://schemas.microsoft.com/office/powerpoint/2010/main" val="5359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99BAD5C-605C-A943-2FF2-F20337B1FB84}"/>
              </a:ext>
            </a:extLst>
          </p:cNvPr>
          <p:cNvPicPr>
            <a:picLocks noChangeAspect="1"/>
          </p:cNvPicPr>
          <p:nvPr/>
        </p:nvPicPr>
        <p:blipFill>
          <a:blip r:embed="rId2"/>
          <a:stretch>
            <a:fillRect/>
          </a:stretch>
        </p:blipFill>
        <p:spPr>
          <a:xfrm>
            <a:off x="449451" y="429060"/>
            <a:ext cx="7218335" cy="3870674"/>
          </a:xfrm>
          <a:prstGeom prst="rect">
            <a:avLst/>
          </a:prstGeom>
        </p:spPr>
      </p:pic>
      <p:sp>
        <p:nvSpPr>
          <p:cNvPr id="11" name="Espace réservé du contenu 2">
            <a:extLst>
              <a:ext uri="{FF2B5EF4-FFF2-40B4-BE49-F238E27FC236}">
                <a16:creationId xmlns:a16="http://schemas.microsoft.com/office/drawing/2014/main" id="{FDB57AFA-ACBC-BF7A-9844-BDE3E508938B}"/>
              </a:ext>
            </a:extLst>
          </p:cNvPr>
          <p:cNvSpPr>
            <a:spLocks noGrp="1"/>
          </p:cNvSpPr>
          <p:nvPr>
            <p:ph idx="1"/>
          </p:nvPr>
        </p:nvSpPr>
        <p:spPr>
          <a:xfrm>
            <a:off x="855321" y="5362413"/>
            <a:ext cx="8744588" cy="1110711"/>
          </a:xfrm>
        </p:spPr>
        <p:txBody>
          <a:bodyPr>
            <a:normAutofit/>
          </a:bodyPr>
          <a:lstStyle/>
          <a:p>
            <a:pPr>
              <a:buFont typeface="Wingdings" pitchFamily="2" charset="2"/>
              <a:buChar char="Ø"/>
            </a:pPr>
            <a:r>
              <a:rPr lang="fr-FR" dirty="0">
                <a:solidFill>
                  <a:schemeClr val="tx1"/>
                </a:solidFill>
              </a:rPr>
              <a:t>Maquette BIM du CHU</a:t>
            </a:r>
          </a:p>
          <a:p>
            <a:pPr>
              <a:buFont typeface="Wingdings" pitchFamily="2" charset="2"/>
              <a:buChar char="Ø"/>
            </a:pPr>
            <a:r>
              <a:rPr lang="fr-FR" dirty="0">
                <a:solidFill>
                  <a:schemeClr val="tx1"/>
                </a:solidFill>
              </a:rPr>
              <a:t>Format IFC</a:t>
            </a:r>
          </a:p>
          <a:p>
            <a:pPr marL="457200" lvl="1" indent="0">
              <a:buNone/>
            </a:pPr>
            <a:endParaRPr lang="fr-FR" dirty="0">
              <a:solidFill>
                <a:schemeClr val="accent1"/>
              </a:solidFill>
            </a:endParaRPr>
          </a:p>
        </p:txBody>
      </p:sp>
      <p:pic>
        <p:nvPicPr>
          <p:cNvPr id="13" name="Image 12">
            <a:extLst>
              <a:ext uri="{FF2B5EF4-FFF2-40B4-BE49-F238E27FC236}">
                <a16:creationId xmlns:a16="http://schemas.microsoft.com/office/drawing/2014/main" id="{FBA3E72F-D375-C4DC-8CEC-526A30908FF3}"/>
              </a:ext>
            </a:extLst>
          </p:cNvPr>
          <p:cNvPicPr>
            <a:picLocks noChangeAspect="1"/>
          </p:cNvPicPr>
          <p:nvPr/>
        </p:nvPicPr>
        <p:blipFill>
          <a:blip r:embed="rId3"/>
          <a:stretch>
            <a:fillRect/>
          </a:stretch>
        </p:blipFill>
        <p:spPr>
          <a:xfrm>
            <a:off x="8299751" y="317714"/>
            <a:ext cx="3286450" cy="2850225"/>
          </a:xfrm>
          <a:prstGeom prst="rect">
            <a:avLst/>
          </a:prstGeom>
        </p:spPr>
      </p:pic>
      <p:pic>
        <p:nvPicPr>
          <p:cNvPr id="15" name="Image 14">
            <a:extLst>
              <a:ext uri="{FF2B5EF4-FFF2-40B4-BE49-F238E27FC236}">
                <a16:creationId xmlns:a16="http://schemas.microsoft.com/office/drawing/2014/main" id="{39059A85-2882-1F0D-C3CE-EAF83E4DE1BB}"/>
              </a:ext>
            </a:extLst>
          </p:cNvPr>
          <p:cNvPicPr>
            <a:picLocks noChangeAspect="1"/>
          </p:cNvPicPr>
          <p:nvPr/>
        </p:nvPicPr>
        <p:blipFill>
          <a:blip r:embed="rId4"/>
          <a:stretch>
            <a:fillRect/>
          </a:stretch>
        </p:blipFill>
        <p:spPr>
          <a:xfrm>
            <a:off x="8299751" y="3520138"/>
            <a:ext cx="3297740" cy="2981402"/>
          </a:xfrm>
          <a:prstGeom prst="rect">
            <a:avLst/>
          </a:prstGeom>
        </p:spPr>
      </p:pic>
    </p:spTree>
    <p:extLst>
      <p:ext uri="{BB962C8B-B14F-4D97-AF65-F5344CB8AC3E}">
        <p14:creationId xmlns:p14="http://schemas.microsoft.com/office/powerpoint/2010/main" val="334159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FDB57AFA-ACBC-BF7A-9844-BDE3E508938B}"/>
              </a:ext>
            </a:extLst>
          </p:cNvPr>
          <p:cNvSpPr>
            <a:spLocks noGrp="1"/>
          </p:cNvSpPr>
          <p:nvPr>
            <p:ph idx="1"/>
          </p:nvPr>
        </p:nvSpPr>
        <p:spPr>
          <a:xfrm>
            <a:off x="855321" y="825285"/>
            <a:ext cx="8744588" cy="5647839"/>
          </a:xfrm>
        </p:spPr>
        <p:txBody>
          <a:bodyPr>
            <a:normAutofit/>
          </a:bodyPr>
          <a:lstStyle/>
          <a:p>
            <a:pPr>
              <a:buFont typeface="Wingdings" pitchFamily="2" charset="2"/>
              <a:buChar char="Ø"/>
            </a:pPr>
            <a:r>
              <a:rPr lang="fr-FR" dirty="0">
                <a:solidFill>
                  <a:schemeClr val="tx1"/>
                </a:solidFill>
              </a:rPr>
              <a:t>Objectif</a:t>
            </a:r>
          </a:p>
          <a:p>
            <a:pPr lvl="1">
              <a:buFont typeface="Wingdings" pitchFamily="2" charset="2"/>
              <a:buChar char="Ø"/>
            </a:pPr>
            <a:r>
              <a:rPr lang="fr-FR" dirty="0">
                <a:solidFill>
                  <a:schemeClr val="tx1"/>
                </a:solidFill>
              </a:rPr>
              <a:t>Afficher en 2D ou 3D les flux de transport patients !!</a:t>
            </a:r>
          </a:p>
          <a:p>
            <a:pPr marL="457200" lvl="1" indent="0">
              <a:buNone/>
            </a:pPr>
            <a:endParaRPr lang="fr-FR" dirty="0">
              <a:solidFill>
                <a:schemeClr val="accent1"/>
              </a:solidFill>
            </a:endParaRPr>
          </a:p>
        </p:txBody>
      </p:sp>
      <p:pic>
        <p:nvPicPr>
          <p:cNvPr id="2050" name="Picture 2" descr="Occupancy Heatmap of a Building in UCI. | Download Scientific Diagram">
            <a:extLst>
              <a:ext uri="{FF2B5EF4-FFF2-40B4-BE49-F238E27FC236}">
                <a16:creationId xmlns:a16="http://schemas.microsoft.com/office/drawing/2014/main" id="{386F5DAB-46DD-E727-2B2D-A8BF2A010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20" y="2127960"/>
            <a:ext cx="5685780" cy="2602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atmap-building-schematic | zencontrol">
            <a:extLst>
              <a:ext uri="{FF2B5EF4-FFF2-40B4-BE49-F238E27FC236}">
                <a16:creationId xmlns:a16="http://schemas.microsoft.com/office/drawing/2014/main" id="{30BA4237-6323-2521-A9DF-59392B1D7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52" y="2127960"/>
            <a:ext cx="4801036" cy="301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25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3B5B20B-22C8-72DD-0626-6BC95381B2F9}"/>
              </a:ext>
            </a:extLst>
          </p:cNvPr>
          <p:cNvSpPr/>
          <p:nvPr/>
        </p:nvSpPr>
        <p:spPr>
          <a:xfrm>
            <a:off x="2257565" y="3655544"/>
            <a:ext cx="5790299" cy="12258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17DC6794-86A1-08A4-7518-7E74A9BA0E80}"/>
              </a:ext>
            </a:extLst>
          </p:cNvPr>
          <p:cNvSpPr/>
          <p:nvPr/>
        </p:nvSpPr>
        <p:spPr>
          <a:xfrm>
            <a:off x="2243452" y="2184304"/>
            <a:ext cx="5790299" cy="12258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4A20FDB-D486-A87B-D7B6-F172D25F1281}"/>
              </a:ext>
            </a:extLst>
          </p:cNvPr>
          <p:cNvSpPr>
            <a:spLocks noGrp="1"/>
          </p:cNvSpPr>
          <p:nvPr>
            <p:ph type="title"/>
          </p:nvPr>
        </p:nvSpPr>
        <p:spPr/>
        <p:txBody>
          <a:bodyPr>
            <a:normAutofit fontScale="90000"/>
          </a:bodyPr>
          <a:lstStyle/>
          <a:p>
            <a:pPr lvl="0"/>
            <a:r>
              <a:rPr lang="fr-FR" dirty="0"/>
              <a:t>App web avec viewer 3D- l’objectif </a:t>
            </a:r>
            <a:br>
              <a:rPr lang="fr-FR" dirty="0"/>
            </a:br>
            <a:br>
              <a:rPr lang="fr-FR" dirty="0"/>
            </a:br>
            <a:endParaRPr lang="fr-FR" dirty="0"/>
          </a:p>
        </p:txBody>
      </p:sp>
      <p:sp>
        <p:nvSpPr>
          <p:cNvPr id="3" name="Flèche vers la droite 2">
            <a:extLst>
              <a:ext uri="{FF2B5EF4-FFF2-40B4-BE49-F238E27FC236}">
                <a16:creationId xmlns:a16="http://schemas.microsoft.com/office/drawing/2014/main" id="{49BAF02C-C4CA-6212-F364-145539D7BAD7}"/>
              </a:ext>
            </a:extLst>
          </p:cNvPr>
          <p:cNvSpPr/>
          <p:nvPr/>
        </p:nvSpPr>
        <p:spPr>
          <a:xfrm>
            <a:off x="2285980" y="2658140"/>
            <a:ext cx="1063255" cy="191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291E57C-643D-CB11-7321-80BD9C837C0B}"/>
              </a:ext>
            </a:extLst>
          </p:cNvPr>
          <p:cNvSpPr txBox="1"/>
          <p:nvPr/>
        </p:nvSpPr>
        <p:spPr>
          <a:xfrm>
            <a:off x="2243453" y="2817954"/>
            <a:ext cx="1063255" cy="369332"/>
          </a:xfrm>
          <a:prstGeom prst="rect">
            <a:avLst/>
          </a:prstGeom>
          <a:noFill/>
        </p:spPr>
        <p:txBody>
          <a:bodyPr wrap="square" rtlCol="0">
            <a:spAutoFit/>
          </a:bodyPr>
          <a:lstStyle/>
          <a:p>
            <a:r>
              <a:rPr lang="fr-FR" sz="900" dirty="0"/>
              <a:t>Conversion 1</a:t>
            </a:r>
          </a:p>
          <a:p>
            <a:r>
              <a:rPr lang="fr-FR" sz="900" dirty="0"/>
              <a:t>&amp; simplification</a:t>
            </a:r>
          </a:p>
        </p:txBody>
      </p:sp>
      <p:sp>
        <p:nvSpPr>
          <p:cNvPr id="5" name="Rectangle 4">
            <a:extLst>
              <a:ext uri="{FF2B5EF4-FFF2-40B4-BE49-F238E27FC236}">
                <a16:creationId xmlns:a16="http://schemas.microsoft.com/office/drawing/2014/main" id="{74F3D0E7-EA4B-DD59-D8FF-9E21BCC8B092}"/>
              </a:ext>
            </a:extLst>
          </p:cNvPr>
          <p:cNvSpPr/>
          <p:nvPr/>
        </p:nvSpPr>
        <p:spPr>
          <a:xfrm>
            <a:off x="3586675" y="2503966"/>
            <a:ext cx="1304257" cy="7283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Fichier pour affichage dans un viewer 3D</a:t>
            </a:r>
          </a:p>
        </p:txBody>
      </p:sp>
      <p:sp>
        <p:nvSpPr>
          <p:cNvPr id="6" name="Flèche vers la droite 5">
            <a:extLst>
              <a:ext uri="{FF2B5EF4-FFF2-40B4-BE49-F238E27FC236}">
                <a16:creationId xmlns:a16="http://schemas.microsoft.com/office/drawing/2014/main" id="{507354EB-7C2C-3E26-EFBA-21914BF11801}"/>
              </a:ext>
            </a:extLst>
          </p:cNvPr>
          <p:cNvSpPr/>
          <p:nvPr/>
        </p:nvSpPr>
        <p:spPr>
          <a:xfrm>
            <a:off x="5092955" y="2658140"/>
            <a:ext cx="1063255" cy="191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71546D7-A0D9-E305-3235-40A37CF38A73}"/>
              </a:ext>
            </a:extLst>
          </p:cNvPr>
          <p:cNvSpPr txBox="1"/>
          <p:nvPr/>
        </p:nvSpPr>
        <p:spPr>
          <a:xfrm>
            <a:off x="5043466" y="2807570"/>
            <a:ext cx="1063255" cy="369332"/>
          </a:xfrm>
          <a:prstGeom prst="rect">
            <a:avLst/>
          </a:prstGeom>
          <a:noFill/>
        </p:spPr>
        <p:txBody>
          <a:bodyPr wrap="square" rtlCol="0">
            <a:spAutoFit/>
          </a:bodyPr>
          <a:lstStyle/>
          <a:p>
            <a:r>
              <a:rPr lang="fr-FR" sz="900" dirty="0"/>
              <a:t>Import 1</a:t>
            </a:r>
          </a:p>
          <a:p>
            <a:r>
              <a:rPr lang="fr-FR" sz="900" dirty="0"/>
              <a:t>&amp; simplification</a:t>
            </a:r>
          </a:p>
        </p:txBody>
      </p:sp>
      <p:sp>
        <p:nvSpPr>
          <p:cNvPr id="8" name="Rectangle 7">
            <a:extLst>
              <a:ext uri="{FF2B5EF4-FFF2-40B4-BE49-F238E27FC236}">
                <a16:creationId xmlns:a16="http://schemas.microsoft.com/office/drawing/2014/main" id="{4F9D1ECC-1E18-5F57-BEF0-17E9FAA89EB2}"/>
              </a:ext>
            </a:extLst>
          </p:cNvPr>
          <p:cNvSpPr/>
          <p:nvPr/>
        </p:nvSpPr>
        <p:spPr>
          <a:xfrm>
            <a:off x="6358233" y="2489790"/>
            <a:ext cx="1304257" cy="7283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Application web</a:t>
            </a:r>
          </a:p>
        </p:txBody>
      </p:sp>
      <p:sp>
        <p:nvSpPr>
          <p:cNvPr id="9" name="Flèche vers la droite 8">
            <a:extLst>
              <a:ext uri="{FF2B5EF4-FFF2-40B4-BE49-F238E27FC236}">
                <a16:creationId xmlns:a16="http://schemas.microsoft.com/office/drawing/2014/main" id="{F99851A3-4A8E-59FA-F5B1-E895BD99D4B7}"/>
              </a:ext>
            </a:extLst>
          </p:cNvPr>
          <p:cNvSpPr/>
          <p:nvPr/>
        </p:nvSpPr>
        <p:spPr>
          <a:xfrm>
            <a:off x="2285980" y="4082910"/>
            <a:ext cx="1063255" cy="191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0AEBDF9F-C943-FA63-BD31-5ADCED33FF2C}"/>
              </a:ext>
            </a:extLst>
          </p:cNvPr>
          <p:cNvSpPr txBox="1"/>
          <p:nvPr/>
        </p:nvSpPr>
        <p:spPr>
          <a:xfrm>
            <a:off x="2243452" y="4226530"/>
            <a:ext cx="1063255" cy="230832"/>
          </a:xfrm>
          <a:prstGeom prst="rect">
            <a:avLst/>
          </a:prstGeom>
          <a:noFill/>
        </p:spPr>
        <p:txBody>
          <a:bodyPr wrap="square" rtlCol="0">
            <a:spAutoFit/>
          </a:bodyPr>
          <a:lstStyle/>
          <a:p>
            <a:r>
              <a:rPr lang="fr-FR" sz="900" dirty="0"/>
              <a:t>Conversion 2</a:t>
            </a:r>
          </a:p>
        </p:txBody>
      </p:sp>
      <p:sp>
        <p:nvSpPr>
          <p:cNvPr id="12" name="Flèche vers la droite 11">
            <a:extLst>
              <a:ext uri="{FF2B5EF4-FFF2-40B4-BE49-F238E27FC236}">
                <a16:creationId xmlns:a16="http://schemas.microsoft.com/office/drawing/2014/main" id="{00CD4FE9-84F2-B229-DA86-7B48A2F22A4B}"/>
              </a:ext>
            </a:extLst>
          </p:cNvPr>
          <p:cNvSpPr/>
          <p:nvPr/>
        </p:nvSpPr>
        <p:spPr>
          <a:xfrm>
            <a:off x="5142444" y="4077100"/>
            <a:ext cx="1063255" cy="191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86B85638-441A-5ADC-8AE4-8DA342E10E7C}"/>
              </a:ext>
            </a:extLst>
          </p:cNvPr>
          <p:cNvSpPr txBox="1"/>
          <p:nvPr/>
        </p:nvSpPr>
        <p:spPr>
          <a:xfrm>
            <a:off x="5092955" y="4226530"/>
            <a:ext cx="1063255" cy="230832"/>
          </a:xfrm>
          <a:prstGeom prst="rect">
            <a:avLst/>
          </a:prstGeom>
          <a:noFill/>
        </p:spPr>
        <p:txBody>
          <a:bodyPr wrap="square" rtlCol="0">
            <a:spAutoFit/>
          </a:bodyPr>
          <a:lstStyle/>
          <a:p>
            <a:r>
              <a:rPr lang="fr-FR" sz="900" dirty="0"/>
              <a:t>Import 2</a:t>
            </a:r>
          </a:p>
        </p:txBody>
      </p:sp>
      <p:sp>
        <p:nvSpPr>
          <p:cNvPr id="14" name="Rectangle 13">
            <a:extLst>
              <a:ext uri="{FF2B5EF4-FFF2-40B4-BE49-F238E27FC236}">
                <a16:creationId xmlns:a16="http://schemas.microsoft.com/office/drawing/2014/main" id="{71C75906-9F02-80F5-224C-5C9DA825FB15}"/>
              </a:ext>
            </a:extLst>
          </p:cNvPr>
          <p:cNvSpPr/>
          <p:nvPr/>
        </p:nvSpPr>
        <p:spPr>
          <a:xfrm>
            <a:off x="6358233" y="3993169"/>
            <a:ext cx="1304257" cy="7283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BDD graphe</a:t>
            </a:r>
          </a:p>
          <a:p>
            <a:pPr algn="ctr"/>
            <a:r>
              <a:rPr lang="fr-FR" sz="1200" dirty="0">
                <a:solidFill>
                  <a:schemeClr val="tx1"/>
                </a:solidFill>
              </a:rPr>
              <a:t>=&gt; trouver un chemin</a:t>
            </a:r>
          </a:p>
        </p:txBody>
      </p:sp>
      <p:pic>
        <p:nvPicPr>
          <p:cNvPr id="15" name="Image 14">
            <a:extLst>
              <a:ext uri="{FF2B5EF4-FFF2-40B4-BE49-F238E27FC236}">
                <a16:creationId xmlns:a16="http://schemas.microsoft.com/office/drawing/2014/main" id="{BF3979D3-14D8-C418-C106-314EA46627A8}"/>
              </a:ext>
            </a:extLst>
          </p:cNvPr>
          <p:cNvPicPr>
            <a:picLocks noChangeAspect="1"/>
          </p:cNvPicPr>
          <p:nvPr/>
        </p:nvPicPr>
        <p:blipFill>
          <a:blip r:embed="rId2"/>
          <a:stretch>
            <a:fillRect/>
          </a:stretch>
        </p:blipFill>
        <p:spPr>
          <a:xfrm>
            <a:off x="3611340" y="3672034"/>
            <a:ext cx="1279592" cy="648917"/>
          </a:xfrm>
          <a:prstGeom prst="rect">
            <a:avLst/>
          </a:prstGeom>
        </p:spPr>
      </p:pic>
      <p:pic>
        <p:nvPicPr>
          <p:cNvPr id="16" name="Image 15">
            <a:extLst>
              <a:ext uri="{FF2B5EF4-FFF2-40B4-BE49-F238E27FC236}">
                <a16:creationId xmlns:a16="http://schemas.microsoft.com/office/drawing/2014/main" id="{672ADEFB-BD0D-E7A9-30E2-4AC34FC969F6}"/>
              </a:ext>
            </a:extLst>
          </p:cNvPr>
          <p:cNvPicPr>
            <a:picLocks noChangeAspect="1"/>
          </p:cNvPicPr>
          <p:nvPr/>
        </p:nvPicPr>
        <p:blipFill>
          <a:blip r:embed="rId3"/>
          <a:stretch>
            <a:fillRect/>
          </a:stretch>
        </p:blipFill>
        <p:spPr>
          <a:xfrm>
            <a:off x="104971" y="2669716"/>
            <a:ext cx="1907590" cy="1568390"/>
          </a:xfrm>
          <a:prstGeom prst="rect">
            <a:avLst/>
          </a:prstGeom>
        </p:spPr>
      </p:pic>
      <p:sp>
        <p:nvSpPr>
          <p:cNvPr id="17" name="ZoneTexte 16">
            <a:extLst>
              <a:ext uri="{FF2B5EF4-FFF2-40B4-BE49-F238E27FC236}">
                <a16:creationId xmlns:a16="http://schemas.microsoft.com/office/drawing/2014/main" id="{A5F5656F-18CF-D29F-8CEF-2D8A76957634}"/>
              </a:ext>
            </a:extLst>
          </p:cNvPr>
          <p:cNvSpPr txBox="1"/>
          <p:nvPr/>
        </p:nvSpPr>
        <p:spPr>
          <a:xfrm>
            <a:off x="535312" y="2126525"/>
            <a:ext cx="1343386" cy="253916"/>
          </a:xfrm>
          <a:prstGeom prst="rect">
            <a:avLst/>
          </a:prstGeom>
          <a:noFill/>
        </p:spPr>
        <p:txBody>
          <a:bodyPr wrap="square" rtlCol="0">
            <a:spAutoFit/>
          </a:bodyPr>
          <a:lstStyle/>
          <a:p>
            <a:r>
              <a:rPr lang="fr-FR" sz="1050" dirty="0">
                <a:latin typeface="Annai MN" pitchFamily="2" charset="77"/>
                <a:ea typeface="Annai MN" pitchFamily="2" charset="77"/>
                <a:cs typeface="Annai MN" pitchFamily="2" charset="77"/>
              </a:rPr>
              <a:t>Maquette 3D BIM</a:t>
            </a:r>
          </a:p>
        </p:txBody>
      </p:sp>
      <p:sp>
        <p:nvSpPr>
          <p:cNvPr id="37" name="Flèche courbée vers la gauche 36">
            <a:extLst>
              <a:ext uri="{FF2B5EF4-FFF2-40B4-BE49-F238E27FC236}">
                <a16:creationId xmlns:a16="http://schemas.microsoft.com/office/drawing/2014/main" id="{58BF3591-3482-1BE6-C1BD-D7F703D5123F}"/>
              </a:ext>
            </a:extLst>
          </p:cNvPr>
          <p:cNvSpPr/>
          <p:nvPr/>
        </p:nvSpPr>
        <p:spPr>
          <a:xfrm rot="10800000" flipH="1">
            <a:off x="8104505" y="2669716"/>
            <a:ext cx="506573" cy="1638614"/>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ZoneTexte 37">
            <a:extLst>
              <a:ext uri="{FF2B5EF4-FFF2-40B4-BE49-F238E27FC236}">
                <a16:creationId xmlns:a16="http://schemas.microsoft.com/office/drawing/2014/main" id="{C17E5A5E-6C70-CE76-D0A8-2591EFE27E0E}"/>
              </a:ext>
            </a:extLst>
          </p:cNvPr>
          <p:cNvSpPr txBox="1"/>
          <p:nvPr/>
        </p:nvSpPr>
        <p:spPr>
          <a:xfrm>
            <a:off x="8782496" y="3118036"/>
            <a:ext cx="1010093" cy="553998"/>
          </a:xfrm>
          <a:prstGeom prst="rect">
            <a:avLst/>
          </a:prstGeom>
          <a:noFill/>
        </p:spPr>
        <p:txBody>
          <a:bodyPr wrap="square" rtlCol="0">
            <a:spAutoFit/>
          </a:bodyPr>
          <a:lstStyle/>
          <a:p>
            <a:r>
              <a:rPr lang="fr-FR" sz="1000" dirty="0"/>
              <a:t>Mettre  le chemin dans l’application</a:t>
            </a:r>
          </a:p>
        </p:txBody>
      </p:sp>
      <p:sp>
        <p:nvSpPr>
          <p:cNvPr id="11" name="Rectangle 10">
            <a:extLst>
              <a:ext uri="{FF2B5EF4-FFF2-40B4-BE49-F238E27FC236}">
                <a16:creationId xmlns:a16="http://schemas.microsoft.com/office/drawing/2014/main" id="{089007DB-72C3-0FA7-4A26-B1B8A4A5B5EA}"/>
              </a:ext>
            </a:extLst>
          </p:cNvPr>
          <p:cNvSpPr/>
          <p:nvPr/>
        </p:nvSpPr>
        <p:spPr>
          <a:xfrm>
            <a:off x="3636312" y="4328105"/>
            <a:ext cx="1254620" cy="5461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Fichier au  format graphe</a:t>
            </a:r>
          </a:p>
        </p:txBody>
      </p:sp>
      <p:sp>
        <p:nvSpPr>
          <p:cNvPr id="45" name="ZoneTexte 44">
            <a:extLst>
              <a:ext uri="{FF2B5EF4-FFF2-40B4-BE49-F238E27FC236}">
                <a16:creationId xmlns:a16="http://schemas.microsoft.com/office/drawing/2014/main" id="{1005071C-8A0B-F101-3F5B-758017EADE8C}"/>
              </a:ext>
            </a:extLst>
          </p:cNvPr>
          <p:cNvSpPr txBox="1"/>
          <p:nvPr/>
        </p:nvSpPr>
        <p:spPr>
          <a:xfrm rot="16200000">
            <a:off x="1554887" y="2714242"/>
            <a:ext cx="1190569" cy="307777"/>
          </a:xfrm>
          <a:prstGeom prst="rect">
            <a:avLst/>
          </a:prstGeom>
          <a:noFill/>
        </p:spPr>
        <p:txBody>
          <a:bodyPr wrap="square" rtlCol="0">
            <a:spAutoFit/>
          </a:bodyPr>
          <a:lstStyle/>
          <a:p>
            <a:pPr algn="ctr"/>
            <a:r>
              <a:rPr lang="fr-FR" sz="1400" dirty="0"/>
              <a:t>Interface</a:t>
            </a:r>
          </a:p>
        </p:txBody>
      </p:sp>
      <p:sp>
        <p:nvSpPr>
          <p:cNvPr id="46" name="ZoneTexte 45">
            <a:extLst>
              <a:ext uri="{FF2B5EF4-FFF2-40B4-BE49-F238E27FC236}">
                <a16:creationId xmlns:a16="http://schemas.microsoft.com/office/drawing/2014/main" id="{404D4F01-6E47-854B-BF03-E608F693FCC2}"/>
              </a:ext>
            </a:extLst>
          </p:cNvPr>
          <p:cNvSpPr txBox="1"/>
          <p:nvPr/>
        </p:nvSpPr>
        <p:spPr>
          <a:xfrm rot="16200000">
            <a:off x="1535229" y="4099302"/>
            <a:ext cx="1256474" cy="307777"/>
          </a:xfrm>
          <a:prstGeom prst="rect">
            <a:avLst/>
          </a:prstGeom>
          <a:noFill/>
        </p:spPr>
        <p:txBody>
          <a:bodyPr wrap="square" rtlCol="0">
            <a:spAutoFit/>
          </a:bodyPr>
          <a:lstStyle/>
          <a:p>
            <a:pPr algn="ctr"/>
            <a:r>
              <a:rPr lang="fr-FR" sz="1400" dirty="0"/>
              <a:t>serveur</a:t>
            </a:r>
          </a:p>
        </p:txBody>
      </p:sp>
      <p:pic>
        <p:nvPicPr>
          <p:cNvPr id="49" name="Image 48">
            <a:extLst>
              <a:ext uri="{FF2B5EF4-FFF2-40B4-BE49-F238E27FC236}">
                <a16:creationId xmlns:a16="http://schemas.microsoft.com/office/drawing/2014/main" id="{1BF82EAC-EF52-6FD7-CEB4-E7ED64177BD4}"/>
              </a:ext>
            </a:extLst>
          </p:cNvPr>
          <p:cNvPicPr>
            <a:picLocks noChangeAspect="1"/>
          </p:cNvPicPr>
          <p:nvPr/>
        </p:nvPicPr>
        <p:blipFill>
          <a:blip r:embed="rId4"/>
          <a:stretch>
            <a:fillRect/>
          </a:stretch>
        </p:blipFill>
        <p:spPr>
          <a:xfrm>
            <a:off x="2243452" y="5006085"/>
            <a:ext cx="1854883" cy="1757125"/>
          </a:xfrm>
          <a:prstGeom prst="rect">
            <a:avLst/>
          </a:prstGeom>
        </p:spPr>
      </p:pic>
      <p:pic>
        <p:nvPicPr>
          <p:cNvPr id="50" name="Image 49">
            <a:extLst>
              <a:ext uri="{FF2B5EF4-FFF2-40B4-BE49-F238E27FC236}">
                <a16:creationId xmlns:a16="http://schemas.microsoft.com/office/drawing/2014/main" id="{B7DADEA8-B3C4-00DA-9DC2-EE879EAE255B}"/>
              </a:ext>
            </a:extLst>
          </p:cNvPr>
          <p:cNvPicPr>
            <a:picLocks noChangeAspect="1"/>
          </p:cNvPicPr>
          <p:nvPr/>
        </p:nvPicPr>
        <p:blipFill>
          <a:blip r:embed="rId5"/>
          <a:stretch>
            <a:fillRect/>
          </a:stretch>
        </p:blipFill>
        <p:spPr>
          <a:xfrm>
            <a:off x="5575093" y="4960950"/>
            <a:ext cx="4579000" cy="1777237"/>
          </a:xfrm>
          <a:prstGeom prst="rect">
            <a:avLst/>
          </a:prstGeom>
        </p:spPr>
      </p:pic>
    </p:spTree>
    <p:extLst>
      <p:ext uri="{BB962C8B-B14F-4D97-AF65-F5344CB8AC3E}">
        <p14:creationId xmlns:p14="http://schemas.microsoft.com/office/powerpoint/2010/main" val="128865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8DD0A958-3215-5C4A-A56A-321629FD4B3C}"/>
              </a:ext>
            </a:extLst>
          </p:cNvPr>
          <p:cNvPicPr>
            <a:picLocks noChangeAspect="1"/>
          </p:cNvPicPr>
          <p:nvPr/>
        </p:nvPicPr>
        <p:blipFill>
          <a:blip r:embed="rId2"/>
          <a:stretch>
            <a:fillRect/>
          </a:stretch>
        </p:blipFill>
        <p:spPr>
          <a:xfrm>
            <a:off x="6350985" y="-38746"/>
            <a:ext cx="5441379" cy="6858000"/>
          </a:xfrm>
          <a:prstGeom prst="rect">
            <a:avLst/>
          </a:prstGeom>
        </p:spPr>
      </p:pic>
      <p:pic>
        <p:nvPicPr>
          <p:cNvPr id="23" name="Image 22">
            <a:extLst>
              <a:ext uri="{FF2B5EF4-FFF2-40B4-BE49-F238E27FC236}">
                <a16:creationId xmlns:a16="http://schemas.microsoft.com/office/drawing/2014/main" id="{BFC0B90B-8DE1-E71A-451D-E17171955E1C}"/>
              </a:ext>
            </a:extLst>
          </p:cNvPr>
          <p:cNvPicPr>
            <a:picLocks noChangeAspect="1"/>
          </p:cNvPicPr>
          <p:nvPr/>
        </p:nvPicPr>
        <p:blipFill>
          <a:blip r:embed="rId3"/>
          <a:stretch>
            <a:fillRect/>
          </a:stretch>
        </p:blipFill>
        <p:spPr>
          <a:xfrm>
            <a:off x="348160" y="2417091"/>
            <a:ext cx="5541196" cy="3583984"/>
          </a:xfrm>
          <a:prstGeom prst="rect">
            <a:avLst/>
          </a:prstGeom>
        </p:spPr>
      </p:pic>
      <p:sp>
        <p:nvSpPr>
          <p:cNvPr id="26" name="Espace réservé du contenu 2">
            <a:extLst>
              <a:ext uri="{FF2B5EF4-FFF2-40B4-BE49-F238E27FC236}">
                <a16:creationId xmlns:a16="http://schemas.microsoft.com/office/drawing/2014/main" id="{BF335485-A8F0-30EF-9DE1-B66289BAEB6F}"/>
              </a:ext>
            </a:extLst>
          </p:cNvPr>
          <p:cNvSpPr txBox="1">
            <a:spLocks/>
          </p:cNvSpPr>
          <p:nvPr/>
        </p:nvSpPr>
        <p:spPr>
          <a:xfrm>
            <a:off x="368416" y="600559"/>
            <a:ext cx="5520940" cy="204835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pitchFamily="2" charset="2"/>
              <a:buChar char="Ø"/>
            </a:pPr>
            <a:r>
              <a:rPr lang="fr-FR" dirty="0">
                <a:solidFill>
                  <a:schemeClr val="tx1"/>
                </a:solidFill>
              </a:rPr>
              <a:t>Nettoyage du fichier IFC</a:t>
            </a:r>
          </a:p>
          <a:p>
            <a:pPr>
              <a:buFont typeface="Wingdings" pitchFamily="2" charset="2"/>
              <a:buChar char="Ø"/>
            </a:pPr>
            <a:r>
              <a:rPr lang="fr-FR" dirty="0">
                <a:solidFill>
                  <a:schemeClr val="tx1"/>
                </a:solidFill>
              </a:rPr>
              <a:t>Conversion en ficher TTL (format graphe)</a:t>
            </a:r>
          </a:p>
          <a:p>
            <a:pPr>
              <a:buFont typeface="Wingdings" pitchFamily="2" charset="2"/>
              <a:buChar char="Ø"/>
            </a:pPr>
            <a:r>
              <a:rPr lang="fr-FR" dirty="0">
                <a:solidFill>
                  <a:schemeClr val="tx1"/>
                </a:solidFill>
              </a:rPr>
              <a:t>On peut trouver un chemin dans un graphe !</a:t>
            </a:r>
          </a:p>
          <a:p>
            <a:pPr marL="457200" lvl="1" indent="0">
              <a:buFont typeface="Wingdings 3" charset="2"/>
              <a:buNone/>
            </a:pPr>
            <a:endParaRPr lang="fr-FR" dirty="0">
              <a:solidFill>
                <a:schemeClr val="accent1"/>
              </a:solidFill>
            </a:endParaRPr>
          </a:p>
        </p:txBody>
      </p:sp>
    </p:spTree>
    <p:extLst>
      <p:ext uri="{BB962C8B-B14F-4D97-AF65-F5344CB8AC3E}">
        <p14:creationId xmlns:p14="http://schemas.microsoft.com/office/powerpoint/2010/main" val="2637703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FEE79549-71F5-1ED4-0A6B-FC8427FEBA0B}"/>
              </a:ext>
            </a:extLst>
          </p:cNvPr>
          <p:cNvPicPr>
            <a:picLocks noChangeAspect="1"/>
          </p:cNvPicPr>
          <p:nvPr/>
        </p:nvPicPr>
        <p:blipFill>
          <a:blip r:embed="rId4"/>
          <a:stretch>
            <a:fillRect/>
          </a:stretch>
        </p:blipFill>
        <p:spPr>
          <a:xfrm>
            <a:off x="221686" y="1511946"/>
            <a:ext cx="4031827" cy="3725167"/>
          </a:xfrm>
          <a:prstGeom prst="rect">
            <a:avLst/>
          </a:prstGeom>
        </p:spPr>
      </p:pic>
      <p:pic>
        <p:nvPicPr>
          <p:cNvPr id="22" name="Enregistrement 2024-04-07 113313">
            <a:hlinkClick r:id="" action="ppaction://media"/>
            <a:extLst>
              <a:ext uri="{FF2B5EF4-FFF2-40B4-BE49-F238E27FC236}">
                <a16:creationId xmlns:a16="http://schemas.microsoft.com/office/drawing/2014/main" id="{28C8B825-B36E-1C6D-287C-4FD5D1A4F2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1178" y="1589316"/>
            <a:ext cx="7036403" cy="3570425"/>
          </a:xfrm>
          <a:prstGeom prst="rect">
            <a:avLst/>
          </a:prstGeom>
        </p:spPr>
      </p:pic>
    </p:spTree>
    <p:extLst>
      <p:ext uri="{BB962C8B-B14F-4D97-AF65-F5344CB8AC3E}">
        <p14:creationId xmlns:p14="http://schemas.microsoft.com/office/powerpoint/2010/main" val="2486243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fullScrn="1">
              <p:cMediaNode vol="80000">
                <p:cTn id="7" fill="hold" display="0">
                  <p:stCondLst>
                    <p:cond delay="indefinite"/>
                  </p:stCondLst>
                </p:cTn>
                <p:tgtEl>
                  <p:spTgt spid="2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EAB5E1-0BCE-5CF0-00A1-43A8DEE943DD}"/>
              </a:ext>
            </a:extLst>
          </p:cNvPr>
          <p:cNvSpPr>
            <a:spLocks noGrp="1"/>
          </p:cNvSpPr>
          <p:nvPr>
            <p:ph type="title"/>
          </p:nvPr>
        </p:nvSpPr>
        <p:spPr>
          <a:xfrm>
            <a:off x="1154954" y="973668"/>
            <a:ext cx="7978412" cy="706964"/>
          </a:xfrm>
        </p:spPr>
        <p:txBody>
          <a:bodyPr/>
          <a:lstStyle/>
          <a:p>
            <a:r>
              <a:rPr lang="fr-FR" dirty="0"/>
              <a:t>Les problèmes rencontrés</a:t>
            </a:r>
          </a:p>
        </p:txBody>
      </p:sp>
      <p:sp>
        <p:nvSpPr>
          <p:cNvPr id="3" name="Espace réservé du contenu 2">
            <a:extLst>
              <a:ext uri="{FF2B5EF4-FFF2-40B4-BE49-F238E27FC236}">
                <a16:creationId xmlns:a16="http://schemas.microsoft.com/office/drawing/2014/main" id="{9F56145A-745B-4C70-DD09-67DAC432E782}"/>
              </a:ext>
            </a:extLst>
          </p:cNvPr>
          <p:cNvSpPr>
            <a:spLocks noGrp="1"/>
          </p:cNvSpPr>
          <p:nvPr>
            <p:ph idx="1"/>
          </p:nvPr>
        </p:nvSpPr>
        <p:spPr>
          <a:xfrm>
            <a:off x="1154955" y="2603500"/>
            <a:ext cx="7978412" cy="3416300"/>
          </a:xfrm>
        </p:spPr>
        <p:txBody>
          <a:bodyPr>
            <a:normAutofit/>
          </a:bodyPr>
          <a:lstStyle/>
          <a:p>
            <a:pPr lvl="1"/>
            <a:r>
              <a:rPr lang="fr-FR" sz="1800" dirty="0"/>
              <a:t>Correspondance pièces dans le fichier IFC et dans le fichier de donnée ??</a:t>
            </a:r>
          </a:p>
          <a:p>
            <a:pPr lvl="1"/>
            <a:r>
              <a:rPr lang="fr-FR" sz="1800" dirty="0" err="1"/>
              <a:t>Hardcode</a:t>
            </a:r>
            <a:r>
              <a:rPr lang="fr-FR" sz="1800" dirty="0"/>
              <a:t> à effectuer !</a:t>
            </a:r>
          </a:p>
          <a:p>
            <a:pPr lvl="1"/>
            <a:endParaRPr lang="fr-FR" sz="1800" dirty="0"/>
          </a:p>
          <a:p>
            <a:pPr lvl="1"/>
            <a:r>
              <a:rPr lang="fr-FR" sz="1800" dirty="0"/>
              <a:t>Trouver comment visualiser </a:t>
            </a:r>
            <a:r>
              <a:rPr lang="fr-FR" sz="1800"/>
              <a:t>les flux !!</a:t>
            </a:r>
            <a:endParaRPr lang="fr-FR" sz="1800" dirty="0"/>
          </a:p>
        </p:txBody>
      </p:sp>
    </p:spTree>
    <p:extLst>
      <p:ext uri="{BB962C8B-B14F-4D97-AF65-F5344CB8AC3E}">
        <p14:creationId xmlns:p14="http://schemas.microsoft.com/office/powerpoint/2010/main" val="2471414788"/>
      </p:ext>
    </p:extLst>
  </p:cSld>
  <p:clrMapOvr>
    <a:masterClrMapping/>
  </p:clrMapOvr>
</p:sld>
</file>

<file path=ppt/theme/theme1.xml><?xml version="1.0" encoding="utf-8"?>
<a:theme xmlns:a="http://schemas.openxmlformats.org/drawingml/2006/main" name="Facett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{99F0778D-0D4A-A343-9F61-B14F380F309F}tf10001060</Template>
  <TotalTime>2451</TotalTime>
  <Words>252</Words>
  <Application>Microsoft Office PowerPoint</Application>
  <PresentationFormat>Grand écran</PresentationFormat>
  <Paragraphs>42</Paragraphs>
  <Slides>9</Slides>
  <Notes>2</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Annai MN</vt:lpstr>
      <vt:lpstr>Arial</vt:lpstr>
      <vt:lpstr>Calibri</vt:lpstr>
      <vt:lpstr>Trebuchet MS</vt:lpstr>
      <vt:lpstr>Wingdings</vt:lpstr>
      <vt:lpstr>Wingdings 3</vt:lpstr>
      <vt:lpstr>Facette</vt:lpstr>
      <vt:lpstr>Présentation PowerPoint</vt:lpstr>
      <vt:lpstr>Présentation PowerPoint</vt:lpstr>
      <vt:lpstr>Etat des lieux de l’existant </vt:lpstr>
      <vt:lpstr>Présentation PowerPoint</vt:lpstr>
      <vt:lpstr>Présentation PowerPoint</vt:lpstr>
      <vt:lpstr>App web avec viewer 3D- l’objectif   </vt:lpstr>
      <vt:lpstr>Présentation PowerPoint</vt:lpstr>
      <vt:lpstr>Présentation PowerPoint</vt:lpstr>
      <vt:lpstr>Les problèmes rencontrés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Défi N15</dc:title>
  <dc:creator>Pascale Gelin</dc:creator>
  <cp:lastModifiedBy>GERIN Sébastien</cp:lastModifiedBy>
  <cp:revision>8</cp:revision>
  <dcterms:created xsi:type="dcterms:W3CDTF">2024-04-05T18:04:40Z</dcterms:created>
  <dcterms:modified xsi:type="dcterms:W3CDTF">2025-03-23T19:58:33Z</dcterms:modified>
</cp:coreProperties>
</file>